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08" r:id="rId1"/>
  </p:sldMasterIdLst>
  <p:notesMasterIdLst>
    <p:notesMasterId r:id="rId29"/>
  </p:notesMasterIdLst>
  <p:sldIdLst>
    <p:sldId id="256" r:id="rId2"/>
    <p:sldId id="294" r:id="rId3"/>
    <p:sldId id="316" r:id="rId4"/>
    <p:sldId id="302" r:id="rId5"/>
    <p:sldId id="296" r:id="rId6"/>
    <p:sldId id="301" r:id="rId7"/>
    <p:sldId id="325" r:id="rId8"/>
    <p:sldId id="324" r:id="rId9"/>
    <p:sldId id="298" r:id="rId10"/>
    <p:sldId id="262" r:id="rId11"/>
    <p:sldId id="310" r:id="rId12"/>
    <p:sldId id="311" r:id="rId13"/>
    <p:sldId id="304" r:id="rId14"/>
    <p:sldId id="305" r:id="rId15"/>
    <p:sldId id="313" r:id="rId16"/>
    <p:sldId id="327" r:id="rId17"/>
    <p:sldId id="261" r:id="rId18"/>
    <p:sldId id="326" r:id="rId19"/>
    <p:sldId id="276" r:id="rId20"/>
    <p:sldId id="283" r:id="rId21"/>
    <p:sldId id="284" r:id="rId22"/>
    <p:sldId id="288" r:id="rId23"/>
    <p:sldId id="300" r:id="rId24"/>
    <p:sldId id="312" r:id="rId25"/>
    <p:sldId id="318" r:id="rId26"/>
    <p:sldId id="319" r:id="rId27"/>
    <p:sldId id="275" r:id="rId28"/>
  </p:sldIdLst>
  <p:sldSz cx="9144000" cy="6858000" type="screen4x3"/>
  <p:notesSz cx="6858000" cy="9144000"/>
  <p:defaultTextStyle>
    <a:defPPr>
      <a:defRPr lang="fa-IR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3603" autoAdjust="0"/>
    <p:restoredTop sz="94660"/>
  </p:normalViewPr>
  <p:slideViewPr>
    <p:cSldViewPr>
      <p:cViewPr varScale="1">
        <p:scale>
          <a:sx n="70" d="100"/>
          <a:sy n="70" d="100"/>
        </p:scale>
        <p:origin x="1350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jpeg>
</file>

<file path=ppt/media/image24.png>
</file>

<file path=ppt/media/image25.png>
</file>

<file path=ppt/media/image26.jpeg>
</file>

<file path=ppt/media/image27.JPG>
</file>

<file path=ppt/media/image28.JPG>
</file>

<file path=ppt/media/image3.gif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98117E-9F77-4583-9178-84DDEE5EEF22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563BA9-A430-4128-A269-3004C21706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791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fld id="{915A3267-1BAE-412E-A393-BCDCD177A00D}" type="slidenum">
              <a:rPr lang="en-GB" altLang="en-US" sz="2400" i="1" smtClean="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rPr>
              <a:pPr algn="ctr" eaLnBrk="1" hangingPunct="1"/>
              <a:t>5</a:t>
            </a:fld>
            <a:endParaRPr lang="en-GB" altLang="en-US" sz="2400" i="1" smtClean="0">
              <a:solidFill>
                <a:srgbClr val="000000"/>
              </a:solidFill>
              <a:latin typeface="Times New Roman" panose="02020603050405020304" pitchFamily="18" charset="0"/>
              <a:ea typeface="MS PGothic" panose="020B0600070205080204" pitchFamily="34" charset="-128"/>
            </a:endParaRPr>
          </a:p>
        </p:txBody>
      </p:sp>
      <p:sp>
        <p:nvSpPr>
          <p:cNvPr id="133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50938" y="692150"/>
            <a:ext cx="4556125" cy="34163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6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86971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fld id="{9EE8BE68-EC90-4324-A97A-DBB5AFF81DA2}" type="slidenum">
              <a:rPr lang="en-GB" altLang="fa-IR" sz="2400" i="1" smtClean="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rPr>
              <a:pPr algn="ctr" eaLnBrk="1" hangingPunct="1"/>
              <a:t>6</a:t>
            </a:fld>
            <a:endParaRPr lang="en-GB" altLang="fa-IR" sz="2400" i="1" smtClean="0">
              <a:solidFill>
                <a:srgbClr val="000000"/>
              </a:solidFill>
              <a:latin typeface="Times New Roman" panose="02020603050405020304" pitchFamily="18" charset="0"/>
              <a:ea typeface="MS PGothic" panose="020B0600070205080204" pitchFamily="34" charset="-128"/>
            </a:endParaRPr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50938" y="692150"/>
            <a:ext cx="4556125" cy="34163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fa-IR" altLang="fa-IR" smtClean="0">
              <a:latin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27288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50938" y="692150"/>
            <a:ext cx="4556125" cy="34163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>
              <a:cs typeface="Arial" panose="020B0604020202020204" pitchFamily="34" charset="0"/>
            </a:endParaRPr>
          </a:p>
        </p:txBody>
      </p:sp>
      <p:sp>
        <p:nvSpPr>
          <p:cNvPr id="19460" name="Slide Number Placeholder 3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fld id="{732825B7-9E9C-496E-8064-F4EEAE634DFF}" type="slidenum">
              <a:rPr lang="en-GB" altLang="en-US" sz="2400" i="1" smtClean="0">
                <a:solidFill>
                  <a:srgbClr val="000000"/>
                </a:solidFill>
                <a:ea typeface="MS PGothic" panose="020B0600070205080204" pitchFamily="34" charset="-128"/>
              </a:rPr>
              <a:pPr algn="ctr" eaLnBrk="1" hangingPunct="1"/>
              <a:t>23</a:t>
            </a:fld>
            <a:endParaRPr lang="en-GB" altLang="en-US" sz="2400" i="1" smtClean="0">
              <a:solidFill>
                <a:srgbClr val="000000"/>
              </a:solidFill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60121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516624"/>
            <a:ext cx="73152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54AFE-5A00-4D91-B0E4-76DF230AEF29}" type="datetimeFigureOut">
              <a:rPr lang="fa-IR" smtClean="0"/>
              <a:t>30/03/1439</a:t>
            </a:fld>
            <a:endParaRPr lang="fa-IR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E363A90-4B87-4C0C-BC08-CCADBB59FE7A}" type="slidenum">
              <a:rPr lang="fa-IR" smtClean="0"/>
              <a:t>‹#›</a:t>
            </a:fld>
            <a:endParaRPr lang="fa-I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fa-I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54AFE-5A00-4D91-B0E4-76DF230AEF29}" type="datetimeFigureOut">
              <a:rPr lang="fa-IR" smtClean="0"/>
              <a:t>30/03/1439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63A90-4B87-4C0C-BC08-CCADBB59FE7A}" type="slidenum">
              <a:rPr lang="fa-IR" smtClean="0"/>
              <a:t>‹#›</a:t>
            </a:fld>
            <a:endParaRPr lang="fa-I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0" y="1826709"/>
            <a:ext cx="1492499" cy="448445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4524" y="1826709"/>
            <a:ext cx="5241476" cy="448445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54AFE-5A00-4D91-B0E4-76DF230AEF29}" type="datetimeFigureOut">
              <a:rPr lang="fa-IR" smtClean="0"/>
              <a:t>30/03/1439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63A90-4B87-4C0C-BC08-CCADBB59FE7A}" type="slidenum">
              <a:rPr lang="fa-IR" smtClean="0"/>
              <a:t>‹#›</a:t>
            </a:fld>
            <a:endParaRPr lang="fa-I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54AFE-5A00-4D91-B0E4-76DF230AEF29}" type="datetimeFigureOut">
              <a:rPr lang="fa-IR" smtClean="0"/>
              <a:t>30/03/1439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63A90-4B87-4C0C-BC08-CCADBB59FE7A}" type="slidenum">
              <a:rPr lang="fa-IR" smtClean="0"/>
              <a:t>‹#›</a:t>
            </a:fld>
            <a:endParaRPr lang="fa-I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17572"/>
            <a:ext cx="73152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865097"/>
            <a:ext cx="73152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54AFE-5A00-4D91-B0E4-76DF230AEF29}" type="datetimeFigureOut">
              <a:rPr lang="fa-IR" smtClean="0"/>
              <a:t>30/03/1439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63A90-4B87-4C0C-BC08-CCADBB59FE7A}" type="slidenum">
              <a:rPr lang="fa-IR" smtClean="0"/>
              <a:t>‹#›</a:t>
            </a:fld>
            <a:endParaRPr lang="fa-I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54AFE-5A00-4D91-B0E4-76DF230AEF29}" type="datetimeFigureOut">
              <a:rPr lang="fa-IR" smtClean="0"/>
              <a:t>30/03/1439</a:t>
            </a:fld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63A90-4B87-4C0C-BC08-CCADBB59FE7A}" type="slidenum">
              <a:rPr lang="fa-IR" smtClean="0"/>
              <a:t>‹#›</a:t>
            </a:fld>
            <a:endParaRPr lang="fa-IR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14400" y="2743200"/>
            <a:ext cx="3566160" cy="35935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81728" y="2743200"/>
            <a:ext cx="3566160" cy="35956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348" y="2743200"/>
            <a:ext cx="336499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5144" y="2743200"/>
            <a:ext cx="336206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54AFE-5A00-4D91-B0E4-76DF230AEF29}" type="datetimeFigureOut">
              <a:rPr lang="fa-IR" smtClean="0"/>
              <a:t>30/03/1439</a:t>
            </a:fld>
            <a:endParaRPr lang="fa-I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63A90-4B87-4C0C-BC08-CCADBB59FE7A}" type="slidenum">
              <a:rPr lang="fa-IR" smtClean="0"/>
              <a:t>‹#›</a:t>
            </a:fld>
            <a:endParaRPr lang="fa-IR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14400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81727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54AFE-5A00-4D91-B0E4-76DF230AEF29}" type="datetimeFigureOut">
              <a:rPr lang="fa-IR" smtClean="0"/>
              <a:t>30/03/1439</a:t>
            </a:fld>
            <a:endParaRPr lang="fa-I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63A90-4B87-4C0C-BC08-CCADBB59FE7A}" type="slidenum">
              <a:rPr lang="fa-IR" smtClean="0"/>
              <a:t>‹#›</a:t>
            </a:fld>
            <a:endParaRPr lang="fa-I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54AFE-5A00-4D91-B0E4-76DF230AEF29}" type="datetimeFigureOut">
              <a:rPr lang="fa-IR" smtClean="0"/>
              <a:t>30/03/1439</a:t>
            </a:fld>
            <a:endParaRPr lang="fa-I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63A90-4B87-4C0C-BC08-CCADBB59FE7A}" type="slidenum">
              <a:rPr lang="fa-IR" smtClean="0"/>
              <a:t>‹#›</a:t>
            </a:fld>
            <a:endParaRPr lang="fa-I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5362"/>
            <a:ext cx="2950936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752" y="1826709"/>
            <a:ext cx="420784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61095"/>
            <a:ext cx="2950936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54AFE-5A00-4D91-B0E4-76DF230AEF29}" type="datetimeFigureOut">
              <a:rPr lang="fa-IR" smtClean="0"/>
              <a:t>30/03/1439</a:t>
            </a:fld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63A90-4B87-4C0C-BC08-CCADBB59FE7A}" type="slidenum">
              <a:rPr lang="fa-IR" smtClean="0"/>
              <a:t>‹#›</a:t>
            </a:fld>
            <a:endParaRPr lang="fa-I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8800"/>
            <a:ext cx="2953512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000" y="2286000"/>
            <a:ext cx="40386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59936"/>
            <a:ext cx="2953512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54AFE-5A00-4D91-B0E4-76DF230AEF29}" type="datetimeFigureOut">
              <a:rPr lang="fa-IR" smtClean="0"/>
              <a:t>30/03/1439</a:t>
            </a:fld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63A90-4B87-4C0C-BC08-CCADBB59FE7A}" type="slidenum">
              <a:rPr lang="fa-IR" smtClean="0"/>
              <a:t>‹#›</a:t>
            </a:fld>
            <a:endParaRPr lang="fa-I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573807"/>
            <a:ext cx="8623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569419" y="573807"/>
            <a:ext cx="576072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3152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7EA54AFE-5A00-4D91-B0E4-76DF230AEF29}" type="datetimeFigureOut">
              <a:rPr lang="fa-IR" smtClean="0"/>
              <a:t>30/03/1439</a:t>
            </a:fld>
            <a:endParaRPr lang="fa-I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BE363A90-4B87-4C0C-BC08-CCADBB59FE7A}" type="slidenum">
              <a:rPr lang="fa-IR" smtClean="0"/>
              <a:t>‹#›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fa-IR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xStyles>
    <p:titleStyle>
      <a:lvl1pPr algn="l" defTabSz="914400" rtl="1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228600" indent="-182880" algn="r" defTabSz="914400" rtl="1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r" defTabSz="914400" rtl="1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r" defTabSz="914400" rtl="1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r" defTabSz="914400" rtl="1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r" defTabSz="914400" rtl="1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r" defTabSz="914400" rtl="1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r" defTabSz="914400" rtl="1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r" defTabSz="914400" rtl="1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r" defTabSz="914400" rtl="1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700808"/>
            <a:ext cx="8460942" cy="1512168"/>
          </a:xfrm>
        </p:spPr>
        <p:txBody>
          <a:bodyPr>
            <a:noAutofit/>
          </a:bodyPr>
          <a:lstStyle/>
          <a:p>
            <a:pPr algn="ctr" rtl="0"/>
            <a:r>
              <a:rPr lang="en-US" sz="4400" dirty="0" err="1" smtClean="0"/>
              <a:t>Aggr</a:t>
            </a:r>
            <a:r>
              <a:rPr lang="en-US" sz="4400" dirty="0" smtClean="0"/>
              <a:t> 96 </a:t>
            </a:r>
            <a:br>
              <a:rPr lang="en-US" sz="4400" dirty="0" smtClean="0"/>
            </a:br>
            <a:r>
              <a:rPr lang="en-US" sz="3200" dirty="0">
                <a:solidFill>
                  <a:schemeClr val="tx1"/>
                </a:solidFill>
              </a:rPr>
              <a:t>Ahmad Sohrabi, </a:t>
            </a:r>
            <a:r>
              <a:rPr lang="en-US" sz="3200" dirty="0" smtClean="0">
                <a:solidFill>
                  <a:schemeClr val="tx1"/>
                </a:solidFill>
              </a:rPr>
              <a:t>PhD</a:t>
            </a:r>
            <a:r>
              <a:rPr lang="fa-IR" sz="3200" dirty="0">
                <a:solidFill>
                  <a:schemeClr val="tx1"/>
                </a:solidFill>
              </a:rPr>
              <a:t/>
            </a:r>
            <a:br>
              <a:rPr lang="fa-IR" sz="3200" dirty="0">
                <a:solidFill>
                  <a:schemeClr val="tx1"/>
                </a:solidFill>
              </a:rPr>
            </a:br>
            <a:endParaRPr lang="fa-IR" sz="2000" dirty="0">
              <a:solidFill>
                <a:schemeClr val="tx1"/>
              </a:solidFill>
            </a:endParaRPr>
          </a:p>
        </p:txBody>
      </p:sp>
      <p:sp>
        <p:nvSpPr>
          <p:cNvPr id="4" name="AutoShape 2" descr="blob:180CF0EA-9F98-491A-839D-7EEBF19E0D07"/>
          <p:cNvSpPr>
            <a:spLocks noChangeAspect="1" noChangeArrowheads="1"/>
          </p:cNvSpPr>
          <p:nvPr/>
        </p:nvSpPr>
        <p:spPr bwMode="auto">
          <a:xfrm>
            <a:off x="6350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-109648"/>
            <a:ext cx="5307716" cy="664524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566009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88640"/>
            <a:ext cx="9163454" cy="31145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0" y="3683154"/>
            <a:ext cx="9124778" cy="2431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/>
            <a:r>
              <a:rPr lang="en-US" sz="3800" dirty="0" smtClean="0"/>
              <a:t>When imagining a loved-one in pain, brain activation is similar to when ourselves in pain, but not when imagining a stranger </a:t>
            </a:r>
            <a:r>
              <a:rPr lang="en-US" sz="3800" dirty="0"/>
              <a:t>(Chang et al</a:t>
            </a:r>
            <a:r>
              <a:rPr lang="en-US" sz="3800" dirty="0" smtClean="0"/>
              <a:t>., 2010)</a:t>
            </a:r>
            <a:endParaRPr lang="fa-IR" sz="3800" dirty="0"/>
          </a:p>
        </p:txBody>
      </p:sp>
    </p:spTree>
    <p:extLst>
      <p:ext uri="{BB962C8B-B14F-4D97-AF65-F5344CB8AC3E}">
        <p14:creationId xmlns:p14="http://schemas.microsoft.com/office/powerpoint/2010/main" val="468018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5576" y="929048"/>
            <a:ext cx="7315200" cy="3539527"/>
          </a:xfrm>
        </p:spPr>
        <p:txBody>
          <a:bodyPr>
            <a:normAutofit/>
          </a:bodyPr>
          <a:lstStyle/>
          <a:p>
            <a:pPr algn="r" rtl="1"/>
            <a:r>
              <a:rPr lang="fa-IR" sz="2400" dirty="0" smtClean="0"/>
              <a:t>پیتر کروپوتکین: بهزیستی برای همه یک رؤیا نیست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fa-IR" sz="2400" dirty="0" smtClean="0"/>
              <a:t>روابط وقتی محکم می شود که افراد با همدیگر کار و بازی </a:t>
            </a:r>
            <a:r>
              <a:rPr lang="fa-IR" sz="2400" dirty="0" smtClean="0"/>
              <a:t>کنند</a:t>
            </a:r>
          </a:p>
          <a:p>
            <a:pPr algn="r" rtl="1"/>
            <a:r>
              <a:rPr lang="fa-IR" sz="2400" dirty="0" smtClean="0"/>
              <a:t>بودیسم</a:t>
            </a:r>
            <a:r>
              <a:rPr lang="fa-IR" sz="2400" dirty="0"/>
              <a:t>: «بی خود» شدن-وحدت-هم پیوندی</a:t>
            </a:r>
          </a:p>
          <a:p>
            <a:pPr algn="r" rtl="1"/>
            <a:endParaRPr lang="en-US" sz="2400" dirty="0"/>
          </a:p>
        </p:txBody>
      </p:sp>
      <p:pic>
        <p:nvPicPr>
          <p:cNvPr id="4" name="Picture 2" descr="F:\asohrdo\pdf\spec\kb\kb\faver\game\fair\994294_184726411688498_159480414_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413461"/>
            <a:ext cx="5472608" cy="4110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4746" y="3056157"/>
            <a:ext cx="3031750" cy="282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040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634" y="460916"/>
            <a:ext cx="7886700" cy="663828"/>
          </a:xfrm>
        </p:spPr>
        <p:txBody>
          <a:bodyPr>
            <a:normAutofit fontScale="90000"/>
          </a:bodyPr>
          <a:lstStyle/>
          <a:p>
            <a:pPr algn="ctr"/>
            <a:r>
              <a:rPr lang="fa-IR" dirty="0" smtClean="0"/>
              <a:t>همراهی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964246"/>
            <a:ext cx="3886200" cy="240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>
                    <a:alpha val="50195"/>
                  </a:scheme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720" y="792830"/>
            <a:ext cx="2447925" cy="2414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>
                    <a:alpha val="50195"/>
                  </a:scheme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89148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0112" y="404664"/>
            <a:ext cx="2863230" cy="726430"/>
          </a:xfrm>
        </p:spPr>
        <p:txBody>
          <a:bodyPr>
            <a:normAutofit/>
          </a:bodyPr>
          <a:lstStyle/>
          <a:p>
            <a:pPr algn="r" rtl="1"/>
            <a:r>
              <a:rPr lang="fa-IR" sz="3300" dirty="0"/>
              <a:t>آزمایش میلگرام</a:t>
            </a:r>
            <a:endParaRPr lang="en-US" sz="3300" dirty="0"/>
          </a:p>
        </p:txBody>
      </p:sp>
      <p:pic>
        <p:nvPicPr>
          <p:cNvPr id="2050" name="Picture 2" descr="http://upload.wikimedia.org/wikipedia/commons/thumb/0/0d/Milgram_experiment_v2.svg/200px-Milgram_experiment_v2.sv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4324" y="2451490"/>
            <a:ext cx="2066165" cy="2624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journal.pone.0000039.s01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8537" y="1131094"/>
            <a:ext cx="5340927" cy="4367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826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608" y="5373216"/>
            <a:ext cx="7315200" cy="115409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48110" y="564724"/>
            <a:ext cx="2784764" cy="416004"/>
          </a:xfrm>
        </p:spPr>
        <p:txBody>
          <a:bodyPr>
            <a:normAutofit/>
          </a:bodyPr>
          <a:lstStyle/>
          <a:p>
            <a:pPr algn="r" rtl="1"/>
            <a:r>
              <a:rPr lang="fa-IR" dirty="0" smtClean="0"/>
              <a:t>آزمایش </a:t>
            </a:r>
            <a:r>
              <a:rPr lang="fa-IR" dirty="0" smtClean="0"/>
              <a:t>جدیدتر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1174820"/>
            <a:ext cx="5956925" cy="258365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664" y="3758476"/>
            <a:ext cx="5956925" cy="1420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799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194147"/>
            <a:ext cx="8153400" cy="4683125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ar-SA" sz="2800" dirty="0">
                <a:effectLst/>
              </a:rPr>
              <a:t>حضور ذهن به معنی آگاهی حاصل از توجه عمدی به تجربه ی گسترش یابنده ی لحظه به لحظه در لحظه کنونی بدون قضاوت  تعریف می شود (کبات–زین، 1990، کبات-زین و دیگران، 2003</a:t>
            </a:r>
            <a:r>
              <a:rPr lang="ar-SA" sz="2800" dirty="0" smtClean="0">
                <a:effectLst/>
              </a:rPr>
              <a:t>).</a:t>
            </a:r>
            <a:endParaRPr lang="en-US" sz="28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256261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646" y="1376773"/>
            <a:ext cx="5972454" cy="865573"/>
          </a:xfrm>
        </p:spPr>
        <p:txBody>
          <a:bodyPr>
            <a:noAutofit/>
          </a:bodyPr>
          <a:lstStyle/>
          <a:p>
            <a:pPr marL="428625" indent="-428625" algn="r">
              <a:buFont typeface="Arial" pitchFamily="34" charset="0"/>
              <a:buChar char="•"/>
            </a:pPr>
            <a:r>
              <a:rPr lang="fa-IR" sz="4050" dirty="0"/>
              <a:t>واکنش به بی انصافی: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727" y="2464966"/>
            <a:ext cx="8177646" cy="3088976"/>
          </a:xfrm>
        </p:spPr>
        <p:txBody>
          <a:bodyPr>
            <a:noAutofit/>
          </a:bodyPr>
          <a:lstStyle/>
          <a:p>
            <a:pPr algn="r" rtl="1"/>
            <a:r>
              <a:rPr lang="fa-IR" sz="3300" dirty="0"/>
              <a:t>هرچند غیر منطقی است ولی برای همنوایی افراد ناهمکار مفید است (تکامل/بقاء یافته است؟)</a:t>
            </a:r>
          </a:p>
        </p:txBody>
      </p:sp>
    </p:spTree>
    <p:extLst>
      <p:ext uri="{BB962C8B-B14F-4D97-AF65-F5344CB8AC3E}">
        <p14:creationId xmlns:p14="http://schemas.microsoft.com/office/powerpoint/2010/main" val="2045086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9752" y="744119"/>
            <a:ext cx="3298874" cy="884681"/>
          </a:xfrm>
        </p:spPr>
        <p:txBody>
          <a:bodyPr>
            <a:noAutofit/>
          </a:bodyPr>
          <a:lstStyle/>
          <a:p>
            <a:pPr algn="ctr"/>
            <a:r>
              <a:rPr lang="en-US" sz="4800" dirty="0" smtClean="0"/>
              <a:t>Meditation</a:t>
            </a:r>
            <a:endParaRPr lang="fa-IR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496" y="2924944"/>
            <a:ext cx="9108504" cy="3456384"/>
          </a:xfrm>
        </p:spPr>
        <p:txBody>
          <a:bodyPr>
            <a:noAutofit/>
          </a:bodyPr>
          <a:lstStyle/>
          <a:p>
            <a:pPr algn="l" rtl="0"/>
            <a:r>
              <a:rPr lang="en-US" sz="4000" dirty="0" smtClean="0"/>
              <a:t>fourteen </a:t>
            </a:r>
            <a:r>
              <a:rPr lang="en-US" sz="4000" dirty="0"/>
              <a:t>meditators </a:t>
            </a:r>
            <a:r>
              <a:rPr lang="en-US" sz="4000" dirty="0" smtClean="0"/>
              <a:t>were </a:t>
            </a:r>
            <a:r>
              <a:rPr lang="en-US" sz="4000" dirty="0"/>
              <a:t>doing breath meditation inside the MRI </a:t>
            </a:r>
            <a:r>
              <a:rPr lang="en-US" sz="4000" dirty="0" smtClean="0"/>
              <a:t>scanner (</a:t>
            </a:r>
            <a:r>
              <a:rPr lang="en-US" sz="4000" dirty="0" err="1" smtClean="0"/>
              <a:t>Hasenkamp</a:t>
            </a:r>
            <a:r>
              <a:rPr lang="en-US" sz="4000" dirty="0" smtClean="0"/>
              <a:t> et al., 2012) </a:t>
            </a:r>
            <a:endParaRPr lang="fa-IR" sz="4000" dirty="0"/>
          </a:p>
        </p:txBody>
      </p:sp>
      <p:pic>
        <p:nvPicPr>
          <p:cNvPr id="6145" name="Picture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23144"/>
            <a:ext cx="3563888" cy="2685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 descr="http://s3.amazonaws.com/entheos-conferences/assets/production/conferences/be_the_change/events/182/guest_photo/medium_large.jpg?1360018330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2056" y="4365104"/>
            <a:ext cx="1601073" cy="23749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08083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1670" y="1970100"/>
            <a:ext cx="5486400" cy="865573"/>
          </a:xfrm>
        </p:spPr>
        <p:txBody>
          <a:bodyPr>
            <a:noAutofit/>
          </a:bodyPr>
          <a:lstStyle/>
          <a:p>
            <a:pPr algn="r" rtl="1"/>
            <a:r>
              <a:rPr lang="fa-IR" dirty="0" smtClean="0"/>
              <a:t>آزمایش انصاف:</a:t>
            </a:r>
            <a:br>
              <a:rPr lang="fa-IR" dirty="0" smtClean="0"/>
            </a:br>
            <a:r>
              <a:rPr lang="fa-IR" dirty="0" smtClean="0"/>
              <a:t>کسی 20000 دریافت کرده 18000 برای خودش، 2000 می دهد به شما</a:t>
            </a:r>
            <a:endParaRPr lang="fa-I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1670" y="2402887"/>
            <a:ext cx="5486400" cy="2654645"/>
          </a:xfrm>
        </p:spPr>
        <p:txBody>
          <a:bodyPr>
            <a:normAutofit/>
          </a:bodyPr>
          <a:lstStyle/>
          <a:p>
            <a:pPr algn="l" rtl="0"/>
            <a:r>
              <a:rPr lang="fa-IR" sz="4950" dirty="0"/>
              <a:t>قبول می کنید یا رد؟</a:t>
            </a:r>
          </a:p>
          <a:p>
            <a:pPr algn="l" rtl="0"/>
            <a:r>
              <a:rPr lang="fa-IR" sz="4950" dirty="0"/>
              <a:t>15000/5000 چطور</a:t>
            </a:r>
            <a:endParaRPr lang="en-US" sz="495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4489298"/>
            <a:ext cx="2906731" cy="2002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47254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6512" y="332656"/>
            <a:ext cx="8568952" cy="1154097"/>
          </a:xfrm>
        </p:spPr>
        <p:txBody>
          <a:bodyPr>
            <a:noAutofit/>
          </a:bodyPr>
          <a:lstStyle/>
          <a:p>
            <a:pPr rtl="0"/>
            <a:r>
              <a:rPr lang="en-US" sz="3600" b="1" dirty="0" smtClean="0"/>
              <a:t>Insula is more activated by unfairness in meditator than non-meditators </a:t>
            </a:r>
            <a:endParaRPr lang="fa-IR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59" y="1945045"/>
            <a:ext cx="8408613" cy="46523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577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04" y="260648"/>
            <a:ext cx="8712968" cy="1656184"/>
          </a:xfrm>
        </p:spPr>
        <p:txBody>
          <a:bodyPr>
            <a:normAutofit fontScale="90000"/>
          </a:bodyPr>
          <a:lstStyle/>
          <a:p>
            <a:pPr algn="ctr"/>
            <a:r>
              <a:rPr lang="fa-IR" dirty="0" smtClean="0"/>
              <a:t>خبر</a:t>
            </a:r>
            <a:br>
              <a:rPr lang="fa-IR" dirty="0" smtClean="0"/>
            </a:br>
            <a:r>
              <a:rPr lang="fa-IR" dirty="0"/>
              <a:t>وقایع اخیر: افریقا-آمریکا –خاورمیانه</a:t>
            </a:r>
            <a:r>
              <a:rPr lang="en-US" dirty="0"/>
              <a:t>…</a:t>
            </a:r>
            <a:r>
              <a:rPr lang="fa-IR" dirty="0"/>
              <a:t/>
            </a:r>
            <a:br>
              <a:rPr lang="fa-IR" dirty="0"/>
            </a:br>
            <a:endParaRPr lang="fa-I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916832"/>
            <a:ext cx="8208912" cy="5313285"/>
          </a:xfrm>
        </p:spPr>
        <p:txBody>
          <a:bodyPr>
            <a:normAutofit/>
          </a:bodyPr>
          <a:lstStyle/>
          <a:p>
            <a:r>
              <a:rPr lang="en-US" b="1" dirty="0"/>
              <a:t> </a:t>
            </a:r>
            <a:r>
              <a:rPr lang="ar-SA" b="1" dirty="0" smtClean="0"/>
              <a:t>گزارشی </a:t>
            </a:r>
            <a:r>
              <a:rPr lang="ar-SA" b="1" dirty="0"/>
              <a:t>تکان دهنده از یک و نیم میلیون نفر معلول ناشی از جنگ در </a:t>
            </a:r>
            <a:r>
              <a:rPr lang="ar-SA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سوریه</a:t>
            </a:r>
            <a:endParaRPr lang="en-U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r>
              <a:rPr lang="ar-SA" dirty="0"/>
              <a:t>در گزارش سازمان بهداشت جهانی و نهاد بین‌المللی مربوط به معلولین آمده است که هر ماه جنگ و درگیری‌ها در سوریه </a:t>
            </a:r>
            <a:r>
              <a:rPr lang="fa-IR" dirty="0"/>
              <a:t>۳۰</a:t>
            </a:r>
            <a:r>
              <a:rPr lang="ar-SA" dirty="0"/>
              <a:t> هزار مجروح بر جای می‌گذارد و این جنگ تاکنون یک و نیم میلیون مجروح با معلولیت دائمی از میان </a:t>
            </a:r>
            <a:r>
              <a:rPr lang="fa-IR" dirty="0"/>
              <a:t>۳</a:t>
            </a:r>
            <a:r>
              <a:rPr lang="ar-SA" dirty="0"/>
              <a:t> میلیون شخصی که از آغاز جنگ در سوریه مجروح شده‌اند،‌ بر جای گذاشته است</a:t>
            </a:r>
            <a:r>
              <a:rPr lang="en-US" dirty="0"/>
              <a:t>.</a:t>
            </a:r>
          </a:p>
          <a:p>
            <a:r>
              <a:rPr lang="ar-SA" dirty="0"/>
              <a:t>براساس این گزارش جامعه بین‌الملل باید حمایت خود را برای توانمند کردن این افراد و بازگرداندن آن‌ها به جامعه گسترش دهد.</a:t>
            </a:r>
            <a:endParaRPr lang="en-US" dirty="0"/>
          </a:p>
          <a:p>
            <a:r>
              <a:rPr lang="ar-SA" dirty="0"/>
              <a:t>گزارش مذکور تاکید دارد که </a:t>
            </a:r>
            <a:r>
              <a:rPr lang="fa-IR" dirty="0"/>
              <a:t>۸۶</a:t>
            </a:r>
            <a:r>
              <a:rPr lang="ar-SA" dirty="0"/>
              <a:t> هزار تن از این یک و نیم میلیون معلول جنگی مجبور به قطع عضو شده‌اند. درگیری‌ها در سوریه باعث شده است تا مناطق مسکونی در این کشور هدف قرار گرفته و آلودگی زیست محیطی به دلیل استفاده از مواد منفجره در تمام مناطق آن افزایش یابد. تعداد کسانی که به خدمات اجتماعی و بهداشتی نیاز دارند،‌ در حال افزایش است و مجروحان این جنگ به توجه خاصی محتاج‌اند</a:t>
            </a:r>
            <a:r>
              <a:rPr lang="ar-SA" dirty="0" smtClean="0"/>
              <a:t>.</a:t>
            </a:r>
            <a:endParaRPr lang="en-US" dirty="0" smtClean="0"/>
          </a:p>
          <a:p>
            <a:endParaRPr lang="en-US" dirty="0"/>
          </a:p>
          <a:p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39456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9340" y="476672"/>
            <a:ext cx="4377680" cy="1154097"/>
          </a:xfrm>
        </p:spPr>
        <p:txBody>
          <a:bodyPr/>
          <a:lstStyle/>
          <a:p>
            <a:r>
              <a:rPr lang="en-US" dirty="0" smtClean="0"/>
              <a:t>Mindful Education</a:t>
            </a:r>
            <a:endParaRPr lang="fa-I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5455672"/>
            <a:ext cx="7315200" cy="1141680"/>
          </a:xfrm>
        </p:spPr>
        <p:txBody>
          <a:bodyPr/>
          <a:lstStyle/>
          <a:p>
            <a:r>
              <a:rPr lang="en-US" dirty="0"/>
              <a:t>Every baby can be seen as a little Buddha or Zen Master,</a:t>
            </a:r>
          </a:p>
          <a:p>
            <a:r>
              <a:rPr lang="en-US" dirty="0"/>
              <a:t>your own private mindfulness teacher…Jon </a:t>
            </a:r>
            <a:r>
              <a:rPr lang="en-US" dirty="0" err="1"/>
              <a:t>Kabat-Zinn</a:t>
            </a:r>
            <a:endParaRPr lang="fa-IR" dirty="0"/>
          </a:p>
        </p:txBody>
      </p:sp>
      <p:pic>
        <p:nvPicPr>
          <p:cNvPr id="4" name="Picture 3" descr="Jon Kabat-Zinn on 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476672"/>
            <a:ext cx="3528392" cy="381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schools kids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3930" y="2492896"/>
            <a:ext cx="5256584" cy="250520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61395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552" y="260648"/>
            <a:ext cx="7315200" cy="1154097"/>
          </a:xfrm>
        </p:spPr>
        <p:txBody>
          <a:bodyPr/>
          <a:lstStyle/>
          <a:p>
            <a:r>
              <a:rPr lang="en-US" dirty="0" smtClean="0"/>
              <a:t>Mindfulness in Army</a:t>
            </a:r>
            <a:endParaRPr lang="fa-I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a-IR" dirty="0"/>
          </a:p>
        </p:txBody>
      </p:sp>
      <p:pic>
        <p:nvPicPr>
          <p:cNvPr id="4" name="Picture 3" descr="Jon Kabat-Zinn talks with Camp Zama personnel during a recent visit to the base.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3853328"/>
            <a:ext cx="4410710" cy="264414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http://mindfulnation.org/wp-content/uploads/2013/01/Liz-Stanley-w-Marines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9" y="2852936"/>
            <a:ext cx="4488893" cy="204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Marine Camo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1393333"/>
            <a:ext cx="4476750" cy="133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77982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344" y="1052736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Mindful Nation:</a:t>
            </a:r>
            <a:br>
              <a:rPr lang="en-US" dirty="0" smtClean="0"/>
            </a:br>
            <a:r>
              <a:rPr lang="en-US" dirty="0" smtClean="0"/>
              <a:t>Congressman </a:t>
            </a:r>
            <a:br>
              <a:rPr lang="en-US" dirty="0" smtClean="0"/>
            </a:br>
            <a:r>
              <a:rPr lang="en-US" dirty="0" smtClean="0"/>
              <a:t>Tim Ryan</a:t>
            </a:r>
            <a:endParaRPr lang="fa-I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4" name="Picture 3" descr="http://s3.amazonaws.com/entheos-conferences/assets/production/conferences/be_the_change/events/188/guest_photo/medium_large.png?135829523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656" y="3140968"/>
            <a:ext cx="1590040" cy="158178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http://mindfulnation.org/wp-content/uploads/2012/10/mindful_nation-171x300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116632"/>
            <a:ext cx="4032448" cy="65527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071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 idx="4294967295"/>
          </p:nvPr>
        </p:nvSpPr>
        <p:spPr>
          <a:xfrm>
            <a:off x="1331913" y="622300"/>
            <a:ext cx="4968875" cy="6096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fa-IR" altLang="en-US" sz="3600" smtClean="0">
                <a:cs typeface="Nasim" panose="00000700000000000000" pitchFamily="2" charset="-78"/>
              </a:rPr>
              <a:t> تعریف شفقت</a:t>
            </a:r>
            <a:endParaRPr lang="en-GB" altLang="en-US" sz="3600" smtClean="0">
              <a:cs typeface="Nasim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451100" y="1700213"/>
            <a:ext cx="6473825" cy="4484687"/>
          </a:xfrm>
        </p:spPr>
        <p:txBody>
          <a:bodyPr>
            <a:normAutofit/>
          </a:bodyPr>
          <a:lstStyle/>
          <a:p>
            <a:pPr marL="0" indent="0">
              <a:defRPr/>
            </a:pPr>
            <a:r>
              <a:rPr lang="fa-IR" altLang="en-US" sz="2800" dirty="0" smtClean="0">
                <a:cs typeface="B Arash" panose="00000400000000000000" pitchFamily="2" charset="-78"/>
              </a:rPr>
              <a:t>حساسیت به رنج خود و دیگران با تعهد عمیق به تلاش برای تسکین آن</a:t>
            </a:r>
            <a:endParaRPr lang="en-GB" altLang="en-US" sz="2800" dirty="0" smtClean="0">
              <a:cs typeface="B Arash" panose="00000400000000000000" pitchFamily="2" charset="-78"/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GB" altLang="en-US" dirty="0" smtClean="0"/>
              <a:t>“…a </a:t>
            </a:r>
            <a:r>
              <a:rPr lang="en-GB" altLang="en-US" i="1" dirty="0" smtClean="0"/>
              <a:t>sensitivity</a:t>
            </a:r>
            <a:r>
              <a:rPr lang="en-GB" altLang="en-US" dirty="0" smtClean="0"/>
              <a:t> to the suffering of self and others , with a deep commitment</a:t>
            </a:r>
            <a:r>
              <a:rPr lang="en-GB" altLang="en-US" i="1" dirty="0" smtClean="0"/>
              <a:t> </a:t>
            </a:r>
            <a:r>
              <a:rPr lang="en-GB" altLang="en-US" dirty="0" smtClean="0"/>
              <a:t>to try to relieve it.”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GB" altLang="en-US" dirty="0" smtClean="0"/>
              <a:t>The Dalai Lama (1995)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GB" altLang="en-US" dirty="0" smtClean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GB" altLang="en-US" dirty="0" smtClean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GB" altLang="en-US" dirty="0" smtClean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GB" altLang="en-US" dirty="0" smtClean="0"/>
          </a:p>
        </p:txBody>
      </p:sp>
      <p:pic>
        <p:nvPicPr>
          <p:cNvPr id="18436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913" y="1993900"/>
            <a:ext cx="1905000" cy="2314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4997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00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60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 sz="140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 sz="120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defRPr/>
            </a:pPr>
            <a:fld id="{DEEED441-6A69-43AC-8BE2-F633BBCB726F}" type="slidenum">
              <a:rPr lang="en-GB" altLang="en-US" sz="2400" smtClean="0">
                <a:solidFill>
                  <a:srgbClr val="898989"/>
                </a:solidFill>
                <a:latin typeface="Helvetica" panose="020B0604020202020204" pitchFamily="34" charset="0"/>
              </a:rPr>
              <a:pPr algn="ctr">
                <a:spcBef>
                  <a:spcPct val="0"/>
                </a:spcBef>
                <a:defRPr/>
              </a:pPr>
              <a:t>23</a:t>
            </a:fld>
            <a:endParaRPr lang="en-GB" altLang="en-US" sz="2400" smtClean="0">
              <a:solidFill>
                <a:srgbClr val="898989"/>
              </a:solidFill>
              <a:latin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974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8320" y="548680"/>
            <a:ext cx="7315200" cy="1154097"/>
          </a:xfrm>
        </p:spPr>
        <p:txBody>
          <a:bodyPr/>
          <a:lstStyle/>
          <a:p>
            <a:r>
              <a:rPr lang="en-US" dirty="0"/>
              <a:t>DL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584" y="1702777"/>
            <a:ext cx="7402016" cy="4606584"/>
          </a:xfrm>
        </p:spPr>
        <p:txBody>
          <a:bodyPr>
            <a:normAutofit/>
          </a:bodyPr>
          <a:lstStyle/>
          <a:p>
            <a:pPr algn="l" rtl="0"/>
            <a:r>
              <a:rPr lang="en-US" sz="2800" dirty="0"/>
              <a:t> </a:t>
            </a:r>
            <a:r>
              <a:rPr lang="en-US" sz="2800" dirty="0" smtClean="0"/>
              <a:t>“</a:t>
            </a:r>
            <a:r>
              <a:rPr lang="en-US" sz="2800" dirty="0"/>
              <a:t>War and the large military establishments are the greatest sources of violence in the world. Whether their purpose is defensive or offensive, these powerful organizations exist solely to kill human </a:t>
            </a:r>
            <a:r>
              <a:rPr lang="en-US" sz="2800" dirty="0" smtClean="0"/>
              <a:t>beings …</a:t>
            </a:r>
          </a:p>
          <a:p>
            <a:pPr algn="l" rtl="0"/>
            <a:r>
              <a:rPr lang="en-US" sz="2800" dirty="0" smtClean="0"/>
              <a:t> </a:t>
            </a:r>
            <a:r>
              <a:rPr lang="en-US" sz="2800" dirty="0"/>
              <a:t>I want to make it clear, however, that although I am deeply opposed to war, I am not advocating appeasement. It is often necessary to take a strong stand to counter unjust aggression.”</a:t>
            </a:r>
          </a:p>
          <a:p>
            <a:pPr algn="l" rtl="0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88768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8640"/>
            <a:ext cx="9180512" cy="6480720"/>
          </a:xfrm>
        </p:spPr>
      </p:pic>
    </p:spTree>
    <p:extLst>
      <p:ext uri="{BB962C8B-B14F-4D97-AF65-F5344CB8AC3E}">
        <p14:creationId xmlns:p14="http://schemas.microsoft.com/office/powerpoint/2010/main" val="3612774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89587"/>
            <a:ext cx="8964488" cy="6768413"/>
          </a:xfrm>
        </p:spPr>
      </p:pic>
    </p:spTree>
    <p:extLst>
      <p:ext uri="{BB962C8B-B14F-4D97-AF65-F5344CB8AC3E}">
        <p14:creationId xmlns:p14="http://schemas.microsoft.com/office/powerpoint/2010/main" val="393728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332657"/>
            <a:ext cx="3240360" cy="64807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Conclusion</a:t>
            </a:r>
            <a:endParaRPr lang="fa-I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892480" cy="4824536"/>
          </a:xfrm>
        </p:spPr>
        <p:txBody>
          <a:bodyPr>
            <a:normAutofit/>
          </a:bodyPr>
          <a:lstStyle/>
          <a:p>
            <a:pPr algn="l" rtl="0"/>
            <a:r>
              <a:rPr lang="en-US" sz="3600" dirty="0" smtClean="0"/>
              <a:t>Being Mindful/Compassionate can help in many areas from schools to community and from military to government</a:t>
            </a:r>
          </a:p>
          <a:p>
            <a:pPr algn="l" rtl="0"/>
            <a:r>
              <a:rPr lang="en-US" sz="3600" dirty="0" smtClean="0"/>
              <a:t>So, </a:t>
            </a:r>
            <a:r>
              <a:rPr lang="en-US" sz="3600" dirty="0"/>
              <a:t>reducing </a:t>
            </a:r>
            <a:r>
              <a:rPr lang="en-US" sz="3600" dirty="0" smtClean="0"/>
              <a:t>anger in </a:t>
            </a:r>
            <a:r>
              <a:rPr lang="en-US" sz="3600" dirty="0"/>
              <a:t>the whole </a:t>
            </a:r>
            <a:r>
              <a:rPr lang="en-US" sz="3600" dirty="0" smtClean="0"/>
              <a:t>nation</a:t>
            </a:r>
            <a:endParaRPr lang="fa-IR" sz="3600" dirty="0" smtClean="0"/>
          </a:p>
          <a:p>
            <a:pPr marL="45720" indent="0" algn="l" rtl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35950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592" y="548680"/>
            <a:ext cx="7315200" cy="1154097"/>
          </a:xfrm>
        </p:spPr>
        <p:txBody>
          <a:bodyPr/>
          <a:lstStyle/>
          <a:p>
            <a:pPr algn="ctr"/>
            <a:r>
              <a:rPr lang="fa-IR" dirty="0" smtClean="0"/>
              <a:t>از قدیم تا کنون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5576" y="1844824"/>
            <a:ext cx="7704856" cy="4032448"/>
          </a:xfrm>
        </p:spPr>
        <p:txBody>
          <a:bodyPr/>
          <a:lstStyle/>
          <a:p>
            <a:r>
              <a:rPr lang="fa-IR" b="1" dirty="0" smtClean="0"/>
              <a:t>هابیل-قابیل، شاهان، کارگزاران...</a:t>
            </a:r>
            <a:endParaRPr lang="en-US" b="1" dirty="0" smtClean="0"/>
          </a:p>
          <a:p>
            <a:pPr algn="l" rtl="0"/>
            <a:r>
              <a:rPr lang="en-US" b="1" dirty="0" smtClean="0"/>
              <a:t>Pinker</a:t>
            </a:r>
          </a:p>
          <a:p>
            <a:pPr marL="45720" indent="0" algn="ctr">
              <a:buNone/>
            </a:pPr>
            <a:r>
              <a:rPr lang="en-US" b="1" dirty="0" smtClean="0"/>
              <a:t>Inequality</a:t>
            </a:r>
            <a:endParaRPr lang="fa-IR" b="1" dirty="0" smtClean="0"/>
          </a:p>
          <a:p>
            <a:pPr marL="45720" indent="0" algn="ctr">
              <a:buNone/>
            </a:pPr>
            <a:r>
              <a:rPr lang="fa-IR" b="1" dirty="0" smtClean="0"/>
              <a:t> نابرابری...</a:t>
            </a:r>
            <a:endParaRPr lang="en-US" b="1" dirty="0" smtClean="0"/>
          </a:p>
          <a:p>
            <a:pPr algn="l" rtl="0"/>
            <a:endParaRPr lang="fa-IR" b="1" dirty="0" smtClean="0"/>
          </a:p>
          <a:p>
            <a:pPr algn="l" rtl="0"/>
            <a:r>
              <a:rPr lang="en-US" b="1" dirty="0" smtClean="0"/>
              <a:t>70% “world is an unkind place for my children”</a:t>
            </a:r>
          </a:p>
          <a:p>
            <a:pPr algn="l" rtl="0"/>
            <a:r>
              <a:rPr lang="en-US" b="1" dirty="0" smtClean="0"/>
              <a:t>80% more important that my child are kind to others than successful at school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749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 smtClean="0"/>
              <a:t>غریزه </a:t>
            </a:r>
            <a:r>
              <a:rPr lang="fa-IR" dirty="0" smtClean="0"/>
              <a:t>زندگی/پرخاشگری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/>
            <a:r>
              <a:rPr lang="fa-IR" sz="3600" dirty="0"/>
              <a:t>همدلی-عشق-دلسوزی:</a:t>
            </a:r>
          </a:p>
          <a:p>
            <a:pPr lvl="1" algn="r" rtl="1"/>
            <a:r>
              <a:rPr lang="fa-IR" sz="3000" dirty="0"/>
              <a:t>نورون های آینه ای-خود را جای دیگران گذاشتن/همدلی</a:t>
            </a:r>
          </a:p>
          <a:p>
            <a:pPr lvl="1" algn="r" rtl="1"/>
            <a:r>
              <a:rPr lang="fa-IR" sz="3000" dirty="0"/>
              <a:t>غریزه </a:t>
            </a:r>
            <a:r>
              <a:rPr lang="fa-IR" sz="3000" dirty="0" smtClean="0"/>
              <a:t>مادری    اکسی توسین</a:t>
            </a:r>
          </a:p>
          <a:p>
            <a:r>
              <a:rPr lang="fa-IR" sz="3200" dirty="0" smtClean="0"/>
              <a:t>مرگ/پرخاشگری/خشونت:</a:t>
            </a:r>
          </a:p>
          <a:p>
            <a:pPr lvl="1" algn="r" rtl="1"/>
            <a:r>
              <a:rPr lang="fa-IR" sz="3000" dirty="0" smtClean="0"/>
              <a:t>تستوسترون-سمپاتیک...</a:t>
            </a:r>
            <a:endParaRPr lang="fa-IR" sz="3000" dirty="0"/>
          </a:p>
          <a:p>
            <a:endParaRPr lang="en-US" sz="3600" dirty="0"/>
          </a:p>
        </p:txBody>
      </p:sp>
      <p:pic>
        <p:nvPicPr>
          <p:cNvPr id="4" name="Picture 2" descr="http://0.tqn.com/d/taoism/1/0/0/-/-/-/yinYang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253804"/>
            <a:ext cx="2445007" cy="2445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2742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endParaRPr lang="en-US" altLang="en-US" smtClean="0"/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altLang="en-US" smtClean="0"/>
          </a:p>
        </p:txBody>
      </p:sp>
      <p:sp>
        <p:nvSpPr>
          <p:cNvPr id="1019909" name="Text Box 5"/>
          <p:cNvSpPr txBox="1">
            <a:spLocks noChangeArrowheads="1"/>
          </p:cNvSpPr>
          <p:nvPr/>
        </p:nvSpPr>
        <p:spPr bwMode="auto">
          <a:xfrm>
            <a:off x="395288" y="260350"/>
            <a:ext cx="8208962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fontAlgn="auto" hangingPunct="1">
              <a:spcBef>
                <a:spcPct val="50000"/>
              </a:spcBef>
              <a:spcAft>
                <a:spcPts val="0"/>
              </a:spcAft>
              <a:defRPr/>
            </a:pPr>
            <a:r>
              <a:rPr lang="fa-IR" dirty="0" smtClean="0">
                <a:solidFill>
                  <a:srgbClr val="C0504D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و مغز انسان حاصل چندین میلیون سال تکامل است</a:t>
            </a:r>
            <a:endParaRPr lang="en-GB" dirty="0" smtClean="0">
              <a:solidFill>
                <a:srgbClr val="C0504D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pic>
        <p:nvPicPr>
          <p:cNvPr id="122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13" y="6107113"/>
            <a:ext cx="2444750" cy="738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4715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043608" y="301625"/>
            <a:ext cx="6584950" cy="455613"/>
          </a:xfrm>
        </p:spPr>
        <p:txBody>
          <a:bodyPr rtlCol="0">
            <a:normAutofit fontScale="90000"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fa-IR" altLang="fa-IR" sz="32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سیستم های هیجان</a:t>
            </a:r>
            <a:endParaRPr lang="en-GB" altLang="fa-IR" sz="3200" b="1" dirty="0" smtClean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648195" name="Oval 3"/>
          <p:cNvSpPr>
            <a:spLocks noChangeArrowheads="1"/>
          </p:cNvSpPr>
          <p:nvPr/>
        </p:nvSpPr>
        <p:spPr bwMode="auto">
          <a:xfrm>
            <a:off x="590550" y="1595438"/>
            <a:ext cx="3240088" cy="2303462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  <a:defRPr/>
            </a:pPr>
            <a:endParaRPr lang="fa-IR" b="1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</a:endParaRPr>
          </a:p>
        </p:txBody>
      </p:sp>
      <p:sp>
        <p:nvSpPr>
          <p:cNvPr id="22532" name="Oval 4"/>
          <p:cNvSpPr>
            <a:spLocks noChangeArrowheads="1"/>
          </p:cNvSpPr>
          <p:nvPr/>
        </p:nvSpPr>
        <p:spPr bwMode="auto">
          <a:xfrm>
            <a:off x="5499100" y="1425575"/>
            <a:ext cx="3240088" cy="2233613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hlink"/>
              </a:buClr>
              <a:buSzPct val="75000"/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l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l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folHlink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rtl="0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fa-IR" sz="1200">
              <a:solidFill>
                <a:srgbClr val="00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22533" name="Text Box 5"/>
          <p:cNvSpPr txBox="1">
            <a:spLocks noChangeArrowheads="1"/>
          </p:cNvSpPr>
          <p:nvPr/>
        </p:nvSpPr>
        <p:spPr bwMode="auto">
          <a:xfrm>
            <a:off x="666750" y="1806575"/>
            <a:ext cx="3148013" cy="2246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r" rtl="1">
              <a:spcBef>
                <a:spcPct val="20000"/>
              </a:spcBef>
              <a:buClr>
                <a:schemeClr val="hlink"/>
              </a:buClr>
              <a:buSzPct val="75000"/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l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l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folHlink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rtl="0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fa-IR" altLang="fa-IR" sz="2700" b="1">
                <a:solidFill>
                  <a:srgbClr val="3333CC"/>
                </a:solidFill>
                <a:latin typeface="Times New Roman" panose="02020603050405020304" pitchFamily="18" charset="0"/>
              </a:rPr>
              <a:t>متمرکز بر منبع/مشوق</a:t>
            </a:r>
          </a:p>
          <a:p>
            <a:pPr algn="ctr" rtl="0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fa-IR" altLang="fa-IR" sz="2700" b="1">
                <a:solidFill>
                  <a:srgbClr val="3333CC"/>
                </a:solidFill>
                <a:latin typeface="Times New Roman" panose="02020603050405020304" pitchFamily="18" charset="0"/>
              </a:rPr>
              <a:t>خواستن، حصول، پیشرفت، مصرف</a:t>
            </a:r>
          </a:p>
          <a:p>
            <a:pPr algn="ctr" rtl="0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fa-IR" altLang="fa-IR" sz="2700" b="1">
                <a:solidFill>
                  <a:srgbClr val="3333CC"/>
                </a:solidFill>
                <a:latin typeface="Times New Roman" panose="02020603050405020304" pitchFamily="18" charset="0"/>
              </a:rPr>
              <a:t>فعالسازی</a:t>
            </a:r>
            <a:endParaRPr lang="en-GB" altLang="fa-IR" sz="2700" b="1">
              <a:solidFill>
                <a:srgbClr val="3333CC"/>
              </a:solidFill>
              <a:latin typeface="Times New Roman" panose="02020603050405020304" pitchFamily="18" charset="0"/>
            </a:endParaRPr>
          </a:p>
        </p:txBody>
      </p:sp>
      <p:sp>
        <p:nvSpPr>
          <p:cNvPr id="22534" name="Text Box 6"/>
          <p:cNvSpPr txBox="1">
            <a:spLocks noChangeArrowheads="1"/>
          </p:cNvSpPr>
          <p:nvPr/>
        </p:nvSpPr>
        <p:spPr bwMode="auto">
          <a:xfrm>
            <a:off x="5665788" y="1489075"/>
            <a:ext cx="2833687" cy="220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r" rtl="1">
              <a:spcBef>
                <a:spcPct val="20000"/>
              </a:spcBef>
              <a:buClr>
                <a:schemeClr val="hlink"/>
              </a:buClr>
              <a:buSzPct val="75000"/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l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l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folHlink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fa-IR" altLang="fa-IR" sz="2800" b="1">
                <a:solidFill>
                  <a:srgbClr val="339933"/>
                </a:solidFill>
                <a:latin typeface="Times New Roman" panose="02020603050405020304" pitchFamily="18" charset="0"/>
              </a:rPr>
              <a:t>متمرکز بر نخواستن/تعلق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fa-IR" altLang="fa-IR" sz="1400" b="1">
              <a:solidFill>
                <a:srgbClr val="339933"/>
              </a:solidFill>
              <a:latin typeface="Times New Roman" panose="02020603050405020304" pitchFamily="18" charset="0"/>
            </a:endParaRPr>
          </a:p>
          <a:p>
            <a:pPr algn="ctr" rtl="0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fa-IR" altLang="fa-IR" sz="2800" b="1">
                <a:solidFill>
                  <a:srgbClr val="339933"/>
                </a:solidFill>
                <a:latin typeface="Times New Roman" panose="02020603050405020304" pitchFamily="18" charset="0"/>
              </a:rPr>
              <a:t>ایمنی-مهربانی</a:t>
            </a:r>
          </a:p>
          <a:p>
            <a:pPr algn="ctr" rtl="0" eaLnBrk="1" hangingPunct="1">
              <a:spcBef>
                <a:spcPct val="0"/>
              </a:spcBef>
              <a:buClrTx/>
              <a:buSzTx/>
              <a:buFontTx/>
              <a:buNone/>
            </a:pPr>
            <a:endParaRPr lang="fa-IR" altLang="fa-IR" sz="1100" b="1">
              <a:solidFill>
                <a:srgbClr val="339933"/>
              </a:solidFill>
              <a:latin typeface="Times New Roman" panose="02020603050405020304" pitchFamily="18" charset="0"/>
            </a:endParaRPr>
          </a:p>
          <a:p>
            <a:pPr algn="ctr" rtl="0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fa-IR" altLang="fa-IR" sz="2800" b="1">
                <a:solidFill>
                  <a:srgbClr val="339933"/>
                </a:solidFill>
                <a:latin typeface="Times New Roman" panose="02020603050405020304" pitchFamily="18" charset="0"/>
              </a:rPr>
              <a:t>آرام سازی</a:t>
            </a:r>
          </a:p>
        </p:txBody>
      </p:sp>
      <p:sp>
        <p:nvSpPr>
          <p:cNvPr id="648199" name="Oval 7"/>
          <p:cNvSpPr>
            <a:spLocks noChangeArrowheads="1"/>
          </p:cNvSpPr>
          <p:nvPr/>
        </p:nvSpPr>
        <p:spPr bwMode="auto">
          <a:xfrm>
            <a:off x="2705100" y="3832225"/>
            <a:ext cx="3956050" cy="2312988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r>
              <a:rPr lang="fa-IR" alt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متمرکز بر تهدید</a:t>
            </a:r>
            <a:endParaRPr lang="en-GB" altLang="fa-IR" sz="2800" b="1" dirty="0">
              <a:solidFill>
                <a:srgbClr val="C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  <a:p>
            <a:pPr algn="ctr" eaLnBrk="1" hangingPunct="1">
              <a:defRPr/>
            </a:pPr>
            <a:endParaRPr lang="en-GB" altLang="fa-IR" sz="2800" b="1" dirty="0">
              <a:solidFill>
                <a:srgbClr val="C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  <a:p>
            <a:pPr algn="ctr" eaLnBrk="1" hangingPunct="1">
              <a:defRPr/>
            </a:pPr>
            <a:r>
              <a:rPr lang="fa-IR" alt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جستجوی حمایت/ایمنی</a:t>
            </a:r>
          </a:p>
          <a:p>
            <a:pPr algn="ctr" eaLnBrk="1" hangingPunct="1">
              <a:defRPr/>
            </a:pPr>
            <a:endParaRPr lang="fa-IR" altLang="fa-IR" sz="2800" b="1" dirty="0">
              <a:solidFill>
                <a:srgbClr val="C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  <a:p>
            <a:pPr algn="ctr" eaLnBrk="1" hangingPunct="1">
              <a:defRPr/>
            </a:pPr>
            <a:r>
              <a:rPr lang="fa-IR" alt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فعالسازی/بازداری</a:t>
            </a:r>
            <a:endParaRPr lang="en-GB" altLang="fa-IR" sz="2800" b="1" dirty="0">
              <a:solidFill>
                <a:srgbClr val="C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648200" name="Line 8"/>
          <p:cNvSpPr>
            <a:spLocks noChangeShapeType="1"/>
          </p:cNvSpPr>
          <p:nvPr/>
        </p:nvSpPr>
        <p:spPr bwMode="auto">
          <a:xfrm>
            <a:off x="3924300" y="2865438"/>
            <a:ext cx="1447800" cy="0"/>
          </a:xfrm>
          <a:prstGeom prst="line">
            <a:avLst/>
          </a:prstGeom>
          <a:ln w="38100">
            <a:headEnd/>
            <a:tailEnd type="triangle" w="med" len="med"/>
          </a:ln>
          <a:ex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  <a:defRPr/>
            </a:pPr>
            <a:endParaRPr lang="fa-IR" b="1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</a:endParaRPr>
          </a:p>
        </p:txBody>
      </p:sp>
      <p:sp>
        <p:nvSpPr>
          <p:cNvPr id="648201" name="Line 9"/>
          <p:cNvSpPr>
            <a:spLocks noChangeShapeType="1"/>
          </p:cNvSpPr>
          <p:nvPr/>
        </p:nvSpPr>
        <p:spPr bwMode="auto">
          <a:xfrm flipH="1">
            <a:off x="3914775" y="2362200"/>
            <a:ext cx="1368425" cy="0"/>
          </a:xfrm>
          <a:prstGeom prst="line">
            <a:avLst/>
          </a:prstGeom>
          <a:ln w="38100">
            <a:headEnd/>
            <a:tailEnd type="triangle" w="med" len="med"/>
          </a:ln>
          <a:ex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  <a:defRPr/>
            </a:pPr>
            <a:endParaRPr lang="fa-IR" b="1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</a:endParaRPr>
          </a:p>
        </p:txBody>
      </p:sp>
      <p:sp>
        <p:nvSpPr>
          <p:cNvPr id="648202" name="Line 10"/>
          <p:cNvSpPr>
            <a:spLocks noChangeShapeType="1"/>
          </p:cNvSpPr>
          <p:nvPr/>
        </p:nvSpPr>
        <p:spPr bwMode="auto">
          <a:xfrm>
            <a:off x="2403475" y="3946525"/>
            <a:ext cx="503238" cy="504825"/>
          </a:xfrm>
          <a:prstGeom prst="line">
            <a:avLst/>
          </a:prstGeom>
          <a:ln w="38100">
            <a:headEnd/>
            <a:tailEnd type="triangle" w="med" len="med"/>
          </a:ln>
          <a:ex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  <a:defRPr/>
            </a:pPr>
            <a:endParaRPr lang="fa-IR" b="1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</a:endParaRPr>
          </a:p>
        </p:txBody>
      </p:sp>
      <p:sp>
        <p:nvSpPr>
          <p:cNvPr id="648203" name="Line 11"/>
          <p:cNvSpPr>
            <a:spLocks noChangeShapeType="1"/>
          </p:cNvSpPr>
          <p:nvPr/>
        </p:nvSpPr>
        <p:spPr bwMode="auto">
          <a:xfrm flipH="1" flipV="1">
            <a:off x="2835275" y="3802063"/>
            <a:ext cx="358775" cy="360362"/>
          </a:xfrm>
          <a:prstGeom prst="line">
            <a:avLst/>
          </a:prstGeom>
          <a:ln w="38100">
            <a:headEnd/>
            <a:tailEnd type="triangle" w="med" len="med"/>
          </a:ln>
          <a:ex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  <a:defRPr/>
            </a:pPr>
            <a:endParaRPr lang="fa-IR" b="1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</a:endParaRPr>
          </a:p>
        </p:txBody>
      </p:sp>
      <p:sp>
        <p:nvSpPr>
          <p:cNvPr id="648204" name="Line 12"/>
          <p:cNvSpPr>
            <a:spLocks noChangeShapeType="1"/>
          </p:cNvSpPr>
          <p:nvPr/>
        </p:nvSpPr>
        <p:spPr bwMode="auto">
          <a:xfrm flipH="1">
            <a:off x="6253163" y="3649663"/>
            <a:ext cx="503237" cy="576262"/>
          </a:xfrm>
          <a:prstGeom prst="line">
            <a:avLst/>
          </a:prstGeom>
          <a:ln w="38100">
            <a:headEnd/>
            <a:tailEnd type="triangle" w="med" len="med"/>
          </a:ln>
          <a:ex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  <a:defRPr/>
            </a:pPr>
            <a:endParaRPr lang="fa-IR" b="1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</a:endParaRPr>
          </a:p>
        </p:txBody>
      </p:sp>
      <p:sp>
        <p:nvSpPr>
          <p:cNvPr id="648205" name="Line 13"/>
          <p:cNvSpPr>
            <a:spLocks noChangeShapeType="1"/>
          </p:cNvSpPr>
          <p:nvPr/>
        </p:nvSpPr>
        <p:spPr bwMode="auto">
          <a:xfrm flipV="1">
            <a:off x="5840413" y="3492500"/>
            <a:ext cx="374650" cy="406400"/>
          </a:xfrm>
          <a:prstGeom prst="line">
            <a:avLst/>
          </a:prstGeom>
          <a:ln w="38100">
            <a:headEnd/>
            <a:tailEnd type="triangle" w="med" len="med"/>
          </a:ln>
          <a:ex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  <a:defRPr/>
            </a:pPr>
            <a:endParaRPr lang="fa-IR" b="1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</a:endParaRPr>
          </a:p>
        </p:txBody>
      </p:sp>
      <p:sp>
        <p:nvSpPr>
          <p:cNvPr id="22542" name="Text Box 14"/>
          <p:cNvSpPr txBox="1">
            <a:spLocks noChangeArrowheads="1"/>
          </p:cNvSpPr>
          <p:nvPr/>
        </p:nvSpPr>
        <p:spPr bwMode="auto">
          <a:xfrm>
            <a:off x="3051175" y="5951538"/>
            <a:ext cx="38163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r" rtl="1">
              <a:spcBef>
                <a:spcPct val="20000"/>
              </a:spcBef>
              <a:buClr>
                <a:schemeClr val="hlink"/>
              </a:buClr>
              <a:buSzPct val="75000"/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l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l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folHlink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 rtl="0" eaLnBrk="1" hangingPunct="1">
              <a:spcBef>
                <a:spcPct val="50000"/>
              </a:spcBef>
              <a:buClrTx/>
              <a:buSzTx/>
              <a:buFontTx/>
              <a:buNone/>
            </a:pPr>
            <a:endParaRPr lang="en-US" altLang="fa-IR" sz="2800" b="1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648207" name="Text Box 15"/>
          <p:cNvSpPr txBox="1">
            <a:spLocks noChangeArrowheads="1"/>
          </p:cNvSpPr>
          <p:nvPr/>
        </p:nvSpPr>
        <p:spPr bwMode="auto">
          <a:xfrm>
            <a:off x="3013075" y="6118225"/>
            <a:ext cx="33845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fa-IR" altLang="fa-IR" sz="2800" b="1" dirty="0">
                <a:solidFill>
                  <a:srgbClr val="FC0128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itchFamily="18" charset="0"/>
              </a:rPr>
              <a:t>خشم، اضطراب، تنفر</a:t>
            </a:r>
            <a:endParaRPr lang="en-US" altLang="fa-IR" sz="2800" b="1" dirty="0">
              <a:solidFill>
                <a:srgbClr val="FC0128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22544" name="Text Box 16"/>
          <p:cNvSpPr txBox="1">
            <a:spLocks noChangeArrowheads="1"/>
          </p:cNvSpPr>
          <p:nvPr/>
        </p:nvSpPr>
        <p:spPr bwMode="auto">
          <a:xfrm>
            <a:off x="1250950" y="1139825"/>
            <a:ext cx="20891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r" rtl="1">
              <a:spcBef>
                <a:spcPct val="20000"/>
              </a:spcBef>
              <a:buClr>
                <a:schemeClr val="hlink"/>
              </a:buClr>
              <a:buSzPct val="75000"/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l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l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folHlink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 rtl="0" eaLnBrk="1" hangingPunct="1">
              <a:spcBef>
                <a:spcPct val="50000"/>
              </a:spcBef>
              <a:buClrTx/>
              <a:buSzTx/>
              <a:buFontTx/>
              <a:buNone/>
            </a:pPr>
            <a:endParaRPr lang="en-US" altLang="fa-IR" sz="2800" b="1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648209" name="Text Box 17"/>
          <p:cNvSpPr txBox="1">
            <a:spLocks noChangeArrowheads="1"/>
          </p:cNvSpPr>
          <p:nvPr/>
        </p:nvSpPr>
        <p:spPr bwMode="auto">
          <a:xfrm>
            <a:off x="620713" y="1068388"/>
            <a:ext cx="295116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fa-IR" altLang="fa-IR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itchFamily="18" charset="0"/>
              </a:rPr>
              <a:t>سائق، تهییج، حیات</a:t>
            </a:r>
            <a:endParaRPr lang="en-US" altLang="fa-IR" b="1" dirty="0">
              <a:solidFill>
                <a:srgbClr val="00B0F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22546" name="Text Box 18"/>
          <p:cNvSpPr txBox="1">
            <a:spLocks noChangeArrowheads="1"/>
          </p:cNvSpPr>
          <p:nvPr/>
        </p:nvSpPr>
        <p:spPr bwMode="auto">
          <a:xfrm>
            <a:off x="5930900" y="922338"/>
            <a:ext cx="244951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r" rtl="1">
              <a:spcBef>
                <a:spcPct val="20000"/>
              </a:spcBef>
              <a:buClr>
                <a:schemeClr val="hlink"/>
              </a:buClr>
              <a:buSzPct val="75000"/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l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l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folHlink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 rtl="0" eaLnBrk="1" hangingPunct="1">
              <a:spcBef>
                <a:spcPct val="50000"/>
              </a:spcBef>
              <a:buClrTx/>
              <a:buSzTx/>
              <a:buFontTx/>
              <a:buNone/>
            </a:pPr>
            <a:endParaRPr lang="en-US" altLang="fa-IR" sz="2800" b="1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648211" name="Text Box 19"/>
          <p:cNvSpPr txBox="1">
            <a:spLocks noChangeArrowheads="1"/>
          </p:cNvSpPr>
          <p:nvPr/>
        </p:nvSpPr>
        <p:spPr bwMode="auto">
          <a:xfrm>
            <a:off x="5173663" y="922338"/>
            <a:ext cx="35639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fa-IR" altLang="fa-IR" b="1" dirty="0">
                <a:solidFill>
                  <a:srgbClr val="00967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itchFamily="18" charset="0"/>
              </a:rPr>
              <a:t>آرامش،ایمنی، پیوند</a:t>
            </a:r>
            <a:endParaRPr lang="en-US" altLang="fa-IR" b="1" dirty="0">
              <a:solidFill>
                <a:srgbClr val="00967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2015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a-IR" dirty="0" smtClean="0"/>
              <a:t>پرخاشگری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/>
            <a:r>
              <a:rPr lang="fa-IR" dirty="0" smtClean="0"/>
              <a:t>واکنشی</a:t>
            </a:r>
          </a:p>
          <a:p>
            <a:pPr algn="r"/>
            <a:r>
              <a:rPr lang="fa-IR" dirty="0" smtClean="0"/>
              <a:t>بیشتر مربوط به مغز قدیم/کناری لیمبیک ولی تحت نفوذ مغز جدید/ مخ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086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04665"/>
            <a:ext cx="7315200" cy="936104"/>
          </a:xfrm>
        </p:spPr>
        <p:txBody>
          <a:bodyPr/>
          <a:lstStyle/>
          <a:p>
            <a:pPr algn="ctr"/>
            <a:r>
              <a:rPr lang="fa-IR" dirty="0" smtClean="0"/>
              <a:t>فرایند پرخاشگری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584" y="1700808"/>
            <a:ext cx="7920880" cy="4680520"/>
          </a:xfrm>
        </p:spPr>
        <p:txBody>
          <a:bodyPr>
            <a:normAutofit/>
          </a:bodyPr>
          <a:lstStyle/>
          <a:p>
            <a:pPr algn="r"/>
            <a:r>
              <a:rPr lang="fa-IR" sz="4200" dirty="0" smtClean="0"/>
              <a:t>در تمام پستانداران هست</a:t>
            </a:r>
          </a:p>
          <a:p>
            <a:pPr lvl="1"/>
            <a:r>
              <a:rPr lang="fa-IR" sz="4000" dirty="0" smtClean="0"/>
              <a:t>پاسخ به تهدید</a:t>
            </a:r>
          </a:p>
          <a:p>
            <a:pPr lvl="2"/>
            <a:r>
              <a:rPr lang="fa-IR" sz="3600" dirty="0" smtClean="0"/>
              <a:t>تهدید کم=&gt; خشک شدن</a:t>
            </a:r>
          </a:p>
          <a:p>
            <a:pPr lvl="2"/>
            <a:r>
              <a:rPr lang="fa-IR" sz="3600" dirty="0" smtClean="0"/>
              <a:t>تهدید زیاد ولی و نسبتا نزدیک=&gt; گریز</a:t>
            </a:r>
          </a:p>
          <a:p>
            <a:pPr lvl="2"/>
            <a:r>
              <a:rPr lang="fa-IR" sz="3600" dirty="0" smtClean="0"/>
              <a:t>تهدید زیاد ولی گریز غیر ممکن=&gt; پرخاشگری</a:t>
            </a:r>
          </a:p>
          <a:p>
            <a:pPr algn="r"/>
            <a:endParaRPr lang="fa-IR" dirty="0" smtClean="0"/>
          </a:p>
          <a:p>
            <a:pPr algn="l" rtl="0"/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538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568" y="351142"/>
            <a:ext cx="7886700" cy="650875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fa-IR" dirty="0" smtClean="0"/>
              <a:t>نکته ی </a:t>
            </a:r>
            <a:r>
              <a:rPr lang="fa-IR" dirty="0" smtClean="0"/>
              <a:t>تکاملی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96752"/>
            <a:ext cx="8634412" cy="4010025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fa-IR" sz="2700" dirty="0"/>
              <a:t> داروین در «پیشینیان انسان»:</a:t>
            </a:r>
          </a:p>
          <a:p>
            <a:pPr lvl="1">
              <a:defRPr/>
            </a:pPr>
            <a:r>
              <a:rPr lang="fa-IR" sz="2400" dirty="0"/>
              <a:t> دو بار بقای اصلح ذکر شده در حالیکه 97 عشق-92 اخلاق-200 ذهن و مغز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fa-IR" sz="2700" dirty="0" smtClean="0"/>
              <a:t>کروپوتکین</a:t>
            </a:r>
            <a:r>
              <a:rPr lang="fa-IR" sz="2700" dirty="0"/>
              <a:t>: یاری دو طرفه و نه جنگ در تنازع بقاء</a:t>
            </a:r>
          </a:p>
          <a:p>
            <a:pPr>
              <a:defRPr/>
            </a:pPr>
            <a:r>
              <a:rPr lang="fa-IR" sz="2700" dirty="0"/>
              <a:t>به جای دنیایی پر از برنده ها و بازنده ها... 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fa-IR" sz="2700" dirty="0"/>
              <a:t>به قولی: برای نیاز همگان چیزهای کافی هست، البته نه برای طمع همگان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sz="2700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sz="2700" dirty="0"/>
          </a:p>
        </p:txBody>
      </p:sp>
      <p:pic>
        <p:nvPicPr>
          <p:cNvPr id="4" name="Picture 4" descr="evolutioncompa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3804022"/>
            <a:ext cx="3816672" cy="2805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96291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</Template>
  <TotalTime>1366</TotalTime>
  <Words>537</Words>
  <Application>Microsoft Office PowerPoint</Application>
  <PresentationFormat>On-screen Show (4:3)</PresentationFormat>
  <Paragraphs>91</Paragraphs>
  <Slides>27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MS PGothic</vt:lpstr>
      <vt:lpstr>Arial</vt:lpstr>
      <vt:lpstr>B Arash</vt:lpstr>
      <vt:lpstr>Calibri</vt:lpstr>
      <vt:lpstr>Helvetica</vt:lpstr>
      <vt:lpstr>Nasim</vt:lpstr>
      <vt:lpstr>Times New Roman</vt:lpstr>
      <vt:lpstr>Wingdings</vt:lpstr>
      <vt:lpstr>Perspective</vt:lpstr>
      <vt:lpstr>Aggr 96  Ahmad Sohrabi, PhD </vt:lpstr>
      <vt:lpstr>خبر وقایع اخیر: افریقا-آمریکا –خاورمیانه… </vt:lpstr>
      <vt:lpstr>از قدیم تا کنون</vt:lpstr>
      <vt:lpstr>غریزه زندگی/پرخاشگری</vt:lpstr>
      <vt:lpstr>PowerPoint Presentation</vt:lpstr>
      <vt:lpstr>سیستم های هیجان</vt:lpstr>
      <vt:lpstr>پرخاشگری</vt:lpstr>
      <vt:lpstr>فرایند پرخاشگری</vt:lpstr>
      <vt:lpstr>نکته ی تکاملی</vt:lpstr>
      <vt:lpstr>PowerPoint Presentation</vt:lpstr>
      <vt:lpstr>PowerPoint Presentation</vt:lpstr>
      <vt:lpstr>همراهی</vt:lpstr>
      <vt:lpstr>PowerPoint Presentation</vt:lpstr>
      <vt:lpstr>PowerPoint Presentation</vt:lpstr>
      <vt:lpstr>PowerPoint Presentation</vt:lpstr>
      <vt:lpstr>واکنش به بی انصافی:</vt:lpstr>
      <vt:lpstr>Meditation</vt:lpstr>
      <vt:lpstr>آزمایش انصاف: کسی 20000 دریافت کرده 18000 برای خودش، 2000 می دهد به شما</vt:lpstr>
      <vt:lpstr>Insula is more activated by unfairness in meditator than non-meditators </vt:lpstr>
      <vt:lpstr>Mindful Education</vt:lpstr>
      <vt:lpstr>Mindfulness in Army</vt:lpstr>
      <vt:lpstr>Mindful Nation: Congressman  Tim Ryan</vt:lpstr>
      <vt:lpstr> تعریف شفقت</vt:lpstr>
      <vt:lpstr>DL </vt:lpstr>
      <vt:lpstr>PowerPoint Presentation</vt:lpstr>
      <vt:lpstr>PowerPoint Presentation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Mind and Brain Sciences Ahmad Sohrabi, PhD</dc:title>
  <dc:creator>tany</dc:creator>
  <cp:lastModifiedBy>Ahmad Sohrabi</cp:lastModifiedBy>
  <cp:revision>94</cp:revision>
  <dcterms:created xsi:type="dcterms:W3CDTF">2012-10-10T15:27:02Z</dcterms:created>
  <dcterms:modified xsi:type="dcterms:W3CDTF">2017-12-18T11:30:22Z</dcterms:modified>
</cp:coreProperties>
</file>